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302" r:id="rId3"/>
    <p:sldId id="289" r:id="rId4"/>
    <p:sldId id="292" r:id="rId5"/>
    <p:sldId id="291" r:id="rId6"/>
    <p:sldId id="290" r:id="rId7"/>
    <p:sldId id="293" r:id="rId8"/>
    <p:sldId id="294" r:id="rId9"/>
    <p:sldId id="295" r:id="rId10"/>
    <p:sldId id="300" r:id="rId11"/>
  </p:sldIdLst>
  <p:sldSz cx="9906000" cy="6858000" type="A4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CCFF66"/>
    <a:srgbClr val="CC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434" autoAdjust="0"/>
  </p:normalViewPr>
  <p:slideViewPr>
    <p:cSldViewPr snapToGrid="0">
      <p:cViewPr varScale="1">
        <p:scale>
          <a:sx n="114" d="100"/>
          <a:sy n="114" d="100"/>
        </p:scale>
        <p:origin x="1290" y="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C09B-D407-4161-AF91-6F4EAD47323C}" type="datetimeFigureOut">
              <a:rPr lang="pt-PT" smtClean="0"/>
              <a:pPr/>
              <a:t>16/11/2017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0EBE-1B83-4789-8D85-3F7E4087D66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644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C09B-D407-4161-AF91-6F4EAD47323C}" type="datetimeFigureOut">
              <a:rPr lang="pt-PT" smtClean="0"/>
              <a:pPr/>
              <a:t>16/11/2017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0EBE-1B83-4789-8D85-3F7E4087D66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7243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C09B-D407-4161-AF91-6F4EAD47323C}" type="datetimeFigureOut">
              <a:rPr lang="pt-PT" smtClean="0"/>
              <a:pPr/>
              <a:t>16/11/2017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0EBE-1B83-4789-8D85-3F7E4087D66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926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C09B-D407-4161-AF91-6F4EAD47323C}" type="datetimeFigureOut">
              <a:rPr lang="pt-PT" smtClean="0"/>
              <a:pPr/>
              <a:t>16/11/2017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0EBE-1B83-4789-8D85-3F7E4087D66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817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C09B-D407-4161-AF91-6F4EAD47323C}" type="datetimeFigureOut">
              <a:rPr lang="pt-PT" smtClean="0"/>
              <a:pPr/>
              <a:t>16/11/2017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0EBE-1B83-4789-8D85-3F7E4087D66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033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C09B-D407-4161-AF91-6F4EAD47323C}" type="datetimeFigureOut">
              <a:rPr lang="pt-PT" smtClean="0"/>
              <a:pPr/>
              <a:t>16/11/2017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0EBE-1B83-4789-8D85-3F7E4087D66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20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C09B-D407-4161-AF91-6F4EAD47323C}" type="datetimeFigureOut">
              <a:rPr lang="pt-PT" smtClean="0"/>
              <a:pPr/>
              <a:t>16/11/2017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0EBE-1B83-4789-8D85-3F7E4087D66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561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C09B-D407-4161-AF91-6F4EAD47323C}" type="datetimeFigureOut">
              <a:rPr lang="pt-PT" smtClean="0"/>
              <a:pPr/>
              <a:t>16/11/2017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0EBE-1B83-4789-8D85-3F7E4087D66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323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C09B-D407-4161-AF91-6F4EAD47323C}" type="datetimeFigureOut">
              <a:rPr lang="pt-PT" smtClean="0"/>
              <a:pPr/>
              <a:t>16/11/2017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0EBE-1B83-4789-8D85-3F7E4087D66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393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C09B-D407-4161-AF91-6F4EAD47323C}" type="datetimeFigureOut">
              <a:rPr lang="pt-PT" smtClean="0"/>
              <a:pPr/>
              <a:t>16/11/2017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0EBE-1B83-4789-8D85-3F7E4087D66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662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CC09B-D407-4161-AF91-6F4EAD47323C}" type="datetimeFigureOut">
              <a:rPr lang="pt-PT" smtClean="0"/>
              <a:pPr/>
              <a:t>16/11/2017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0EBE-1B83-4789-8D85-3F7E4087D66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3595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CC09B-D407-4161-AF91-6F4EAD47323C}" type="datetimeFigureOut">
              <a:rPr lang="pt-PT" smtClean="0"/>
              <a:pPr/>
              <a:t>16/11/2017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B0EBE-1B83-4789-8D85-3F7E4087D66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194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jpeg"/><Relationship Id="rId7" Type="http://schemas.openxmlformats.org/officeDocument/2006/relationships/hyperlink" Target="mailto:nuno.teixeira@make-industry.p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oao.m@make-industry.pt" TargetMode="External"/><Relationship Id="rId5" Type="http://schemas.openxmlformats.org/officeDocument/2006/relationships/hyperlink" Target="mailto:info@make-industry.pt" TargetMode="Externa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13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13.pn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13.png"/><Relationship Id="rId9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13.png"/><Relationship Id="rId9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13.png"/><Relationship Id="rId9" Type="http://schemas.openxmlformats.org/officeDocument/2006/relationships/image" Target="../media/image6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906000" cy="14485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0" y="1501321"/>
            <a:ext cx="9906000" cy="54094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69" r="7274" b="57317"/>
          <a:stretch/>
        </p:blipFill>
        <p:spPr>
          <a:xfrm>
            <a:off x="460658" y="326333"/>
            <a:ext cx="1882492" cy="7958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53998" r="7273" b="43673"/>
          <a:stretch/>
        </p:blipFill>
        <p:spPr>
          <a:xfrm>
            <a:off x="0" y="1448554"/>
            <a:ext cx="9906000" cy="527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47950" t="7483" r="15593" b="80989"/>
          <a:stretch/>
        </p:blipFill>
        <p:spPr>
          <a:xfrm>
            <a:off x="4757168" y="0"/>
            <a:ext cx="4743451" cy="11183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121" y="1826114"/>
            <a:ext cx="5554077" cy="2439642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51" y="1871662"/>
            <a:ext cx="4923144" cy="2439642"/>
          </a:xfrm>
          <a:prstGeom prst="rect">
            <a:avLst/>
          </a:prstGeom>
        </p:spPr>
      </p:pic>
      <p:sp>
        <p:nvSpPr>
          <p:cNvPr id="12" name="Rectângulo 11">
            <a:extLst>
              <a:ext uri="{FF2B5EF4-FFF2-40B4-BE49-F238E27FC236}">
                <a16:creationId xmlns:a16="http://schemas.microsoft.com/office/drawing/2014/main" id="{D51D5B1E-FC06-4184-8CE2-E75988CB5F4E}"/>
              </a:ext>
            </a:extLst>
          </p:cNvPr>
          <p:cNvSpPr/>
          <p:nvPr/>
        </p:nvSpPr>
        <p:spPr>
          <a:xfrm>
            <a:off x="576068" y="4434099"/>
            <a:ext cx="9329931" cy="230832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b="1" dirty="0">
                <a:cs typeface="Calibri" pitchFamily="34" charset="0"/>
              </a:rPr>
              <a:t>• Engenharia e consultoria</a:t>
            </a:r>
          </a:p>
          <a:p>
            <a:pPr algn="just">
              <a:lnSpc>
                <a:spcPct val="150000"/>
              </a:lnSpc>
            </a:pPr>
            <a:r>
              <a:rPr lang="pt-PT" sz="1600" b="1" baseline="0" dirty="0">
                <a:cs typeface="Calibri" pitchFamily="34" charset="0"/>
              </a:rPr>
              <a:t>• Projeto e </a:t>
            </a:r>
            <a:r>
              <a:rPr lang="pt-PT" sz="1600" b="1" dirty="0">
                <a:cs typeface="Calibri" pitchFamily="34" charset="0"/>
              </a:rPr>
              <a:t>Execução</a:t>
            </a:r>
            <a:endParaRPr lang="pt-PT" sz="1600" b="1" baseline="0" dirty="0"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PT" sz="1600" b="1" dirty="0">
                <a:cs typeface="Calibri" pitchFamily="34" charset="0"/>
              </a:rPr>
              <a:t>• Automação e Robótica</a:t>
            </a:r>
          </a:p>
          <a:p>
            <a:pPr algn="just">
              <a:lnSpc>
                <a:spcPct val="150000"/>
              </a:lnSpc>
            </a:pPr>
            <a:r>
              <a:rPr lang="pt-PT" sz="1600" b="1" dirty="0">
                <a:cs typeface="Calibri" pitchFamily="34" charset="0"/>
              </a:rPr>
              <a:t>• Máquinas e equipamentos especiais</a:t>
            </a:r>
          </a:p>
          <a:p>
            <a:pPr algn="just">
              <a:lnSpc>
                <a:spcPct val="150000"/>
              </a:lnSpc>
            </a:pPr>
            <a:r>
              <a:rPr lang="pt-PT" sz="1600" b="1" dirty="0">
                <a:cs typeface="Calibri" pitchFamily="34" charset="0"/>
              </a:rPr>
              <a:t>• Pneumática e Hidráulica</a:t>
            </a:r>
          </a:p>
          <a:p>
            <a:pPr algn="just">
              <a:lnSpc>
                <a:spcPct val="150000"/>
              </a:lnSpc>
            </a:pPr>
            <a:r>
              <a:rPr lang="pt-PT" sz="1600" b="1" dirty="0">
                <a:cs typeface="Calibri" pitchFamily="34" charset="0"/>
              </a:rPr>
              <a:t>• </a:t>
            </a:r>
            <a:r>
              <a:rPr lang="pt-PT" sz="1600" b="1" dirty="0" err="1">
                <a:cs typeface="Calibri" pitchFamily="34" charset="0"/>
              </a:rPr>
              <a:t>Jigs</a:t>
            </a:r>
            <a:r>
              <a:rPr lang="pt-PT" sz="1600" b="1" dirty="0">
                <a:cs typeface="Calibri" pitchFamily="34" charset="0"/>
              </a:rPr>
              <a:t> e Gabaris</a:t>
            </a:r>
          </a:p>
          <a:p>
            <a:pPr algn="just">
              <a:lnSpc>
                <a:spcPct val="150000"/>
              </a:lnSpc>
            </a:pPr>
            <a:r>
              <a:rPr lang="pt-PT" sz="1600" b="1" dirty="0">
                <a:cs typeface="Calibri" pitchFamily="34" charset="0"/>
              </a:rPr>
              <a:t>• Estruturas em perfil de alumínio</a:t>
            </a:r>
          </a:p>
          <a:p>
            <a:pPr algn="just">
              <a:lnSpc>
                <a:spcPct val="150000"/>
              </a:lnSpc>
            </a:pPr>
            <a:r>
              <a:rPr lang="pt-PT" sz="1600" b="1" dirty="0">
                <a:cs typeface="Calibri" pitchFamily="34" charset="0"/>
              </a:rPr>
              <a:t>• Soluções LEAN e Bordos de Linha</a:t>
            </a:r>
          </a:p>
          <a:p>
            <a:pPr algn="just">
              <a:lnSpc>
                <a:spcPct val="150000"/>
              </a:lnSpc>
            </a:pPr>
            <a:r>
              <a:rPr lang="pt-PT" sz="1600" b="1" dirty="0">
                <a:cs typeface="Calibri" pitchFamily="34" charset="0"/>
              </a:rPr>
              <a:t>• Transportadores de Rolos, Tela e outros</a:t>
            </a:r>
          </a:p>
          <a:p>
            <a:pPr algn="just">
              <a:lnSpc>
                <a:spcPct val="150000"/>
              </a:lnSpc>
            </a:pPr>
            <a:r>
              <a:rPr lang="pt-PT" sz="1600" b="1" dirty="0">
                <a:cs typeface="Calibri" pitchFamily="34" charset="0"/>
              </a:rPr>
              <a:t>• </a:t>
            </a:r>
            <a:r>
              <a:rPr lang="pt-PT" sz="1600" b="1" dirty="0" err="1">
                <a:cs typeface="Calibri" pitchFamily="34" charset="0"/>
              </a:rPr>
              <a:t>Retrofitting</a:t>
            </a:r>
            <a:r>
              <a:rPr lang="pt-PT" sz="1600" b="1" dirty="0">
                <a:cs typeface="Calibri" pitchFamily="34" charset="0"/>
              </a:rPr>
              <a:t>  de equipamentos  </a:t>
            </a:r>
          </a:p>
          <a:p>
            <a:pPr algn="just">
              <a:lnSpc>
                <a:spcPct val="150000"/>
              </a:lnSpc>
            </a:pPr>
            <a:r>
              <a:rPr lang="pt-PT" sz="1600" b="1" baseline="0" dirty="0">
                <a:cs typeface="Calibri" pitchFamily="34" charset="0"/>
              </a:rPr>
              <a:t>• Assistência técnica e </a:t>
            </a:r>
            <a:r>
              <a:rPr lang="pt-PT" sz="1600" b="1" dirty="0">
                <a:cs typeface="Calibri" pitchFamily="34" charset="0"/>
              </a:rPr>
              <a:t>Prestação de serviços</a:t>
            </a:r>
          </a:p>
        </p:txBody>
      </p:sp>
    </p:spTree>
    <p:extLst>
      <p:ext uri="{BB962C8B-B14F-4D97-AF65-F5344CB8AC3E}">
        <p14:creationId xmlns:p14="http://schemas.microsoft.com/office/powerpoint/2010/main" val="1799710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906000" cy="14485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0" y="1448554"/>
            <a:ext cx="9906000" cy="54094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69" r="7274" b="57317"/>
          <a:stretch/>
        </p:blipFill>
        <p:spPr>
          <a:xfrm>
            <a:off x="460658" y="326333"/>
            <a:ext cx="1882492" cy="7958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53998" r="7273" b="43673"/>
          <a:stretch/>
        </p:blipFill>
        <p:spPr>
          <a:xfrm>
            <a:off x="0" y="1448554"/>
            <a:ext cx="9906000" cy="5276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47975" t="7259" r="15410" b="80582"/>
          <a:stretch/>
        </p:blipFill>
        <p:spPr>
          <a:xfrm>
            <a:off x="4740860" y="0"/>
            <a:ext cx="4764131" cy="1171509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331592" y="2056000"/>
            <a:ext cx="50464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Rua Caminho do Senhor, 269</a:t>
            </a:r>
          </a:p>
          <a:p>
            <a:r>
              <a:rPr lang="pt-PT" b="1" dirty="0"/>
              <a:t>4410-083 Serzedo - V. N. de Gaia </a:t>
            </a:r>
          </a:p>
          <a:p>
            <a:r>
              <a:rPr lang="pt-PT" b="1" dirty="0"/>
              <a:t>Porto | Portugal </a:t>
            </a:r>
          </a:p>
          <a:p>
            <a:endParaRPr lang="pt-PT" dirty="0"/>
          </a:p>
          <a:p>
            <a:r>
              <a:rPr lang="pt-PT" u="sng" dirty="0"/>
              <a:t>Geral </a:t>
            </a:r>
            <a:r>
              <a:rPr lang="pt-PT" dirty="0"/>
              <a:t>            </a:t>
            </a:r>
          </a:p>
          <a:p>
            <a:r>
              <a:rPr lang="pt-PT" dirty="0"/>
              <a:t>220 967 614 | </a:t>
            </a:r>
            <a:r>
              <a:rPr lang="pt-PT" dirty="0">
                <a:hlinkClick r:id="rId5"/>
              </a:rPr>
              <a:t>info@make-industry.pt</a:t>
            </a:r>
            <a:endParaRPr lang="pt-PT" dirty="0"/>
          </a:p>
          <a:p>
            <a:endParaRPr lang="pt-PT" dirty="0"/>
          </a:p>
          <a:p>
            <a:r>
              <a:rPr lang="pt-PT" u="sng" dirty="0"/>
              <a:t>Técnico</a:t>
            </a:r>
            <a:r>
              <a:rPr lang="pt-PT" dirty="0"/>
              <a:t>    </a:t>
            </a:r>
          </a:p>
          <a:p>
            <a:r>
              <a:rPr lang="pt-PT" dirty="0"/>
              <a:t>João Magalhães    </a:t>
            </a:r>
          </a:p>
          <a:p>
            <a:r>
              <a:rPr lang="pt-PT" dirty="0"/>
              <a:t>918 846 833 | </a:t>
            </a:r>
            <a:r>
              <a:rPr lang="pt-PT" dirty="0">
                <a:hlinkClick r:id="rId6"/>
              </a:rPr>
              <a:t>joao.m@make-industry.pt</a:t>
            </a:r>
            <a:endParaRPr lang="pt-PT" dirty="0"/>
          </a:p>
          <a:p>
            <a:endParaRPr lang="pt-PT" dirty="0"/>
          </a:p>
          <a:p>
            <a:r>
              <a:rPr lang="pt-PT" u="sng" dirty="0"/>
              <a:t>Comercial </a:t>
            </a:r>
            <a:r>
              <a:rPr lang="pt-PT" dirty="0"/>
              <a:t>  </a:t>
            </a:r>
          </a:p>
          <a:p>
            <a:r>
              <a:rPr lang="pt-PT" dirty="0"/>
              <a:t>João Magalhães / Eduardo Pinheiro</a:t>
            </a:r>
          </a:p>
          <a:p>
            <a:r>
              <a:rPr lang="pt-PT" dirty="0"/>
              <a:t>918 725 641 | </a:t>
            </a:r>
            <a:r>
              <a:rPr lang="pt-PT" dirty="0">
                <a:hlinkClick r:id="rId7"/>
              </a:rPr>
              <a:t>Eduardo.pinheiro@make-industry.pt</a:t>
            </a:r>
            <a:endParaRPr lang="pt-PT" dirty="0"/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8"/>
          <a:srcRect l="38112" t="8124" r="13481" b="7813"/>
          <a:stretch/>
        </p:blipFill>
        <p:spPr>
          <a:xfrm>
            <a:off x="5472399" y="2056000"/>
            <a:ext cx="3795322" cy="4042887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5472399" y="4077443"/>
            <a:ext cx="1579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/>
              <a:t>Coordenadas GPS:</a:t>
            </a:r>
          </a:p>
          <a:p>
            <a:endParaRPr lang="pt-PT" sz="800" b="1" dirty="0"/>
          </a:p>
          <a:p>
            <a:r>
              <a:rPr lang="pt-PT" sz="1200" dirty="0"/>
              <a:t>41° 3' 52.41" N </a:t>
            </a:r>
          </a:p>
          <a:p>
            <a:r>
              <a:rPr lang="pt-PT" sz="1200" dirty="0"/>
              <a:t>  8° 37' 2.44" W</a:t>
            </a:r>
          </a:p>
        </p:txBody>
      </p:sp>
    </p:spTree>
    <p:extLst>
      <p:ext uri="{BB962C8B-B14F-4D97-AF65-F5344CB8AC3E}">
        <p14:creationId xmlns:p14="http://schemas.microsoft.com/office/powerpoint/2010/main" val="29154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906000" cy="14485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0" y="1448554"/>
            <a:ext cx="9906000" cy="54094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69" r="7274" b="57317"/>
          <a:stretch/>
        </p:blipFill>
        <p:spPr>
          <a:xfrm>
            <a:off x="460658" y="326333"/>
            <a:ext cx="1882492" cy="7958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53998" r="7273" b="43673"/>
          <a:stretch/>
        </p:blipFill>
        <p:spPr>
          <a:xfrm>
            <a:off x="0" y="1448554"/>
            <a:ext cx="9906000" cy="5276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48057" t="7375" r="15539" b="80875"/>
          <a:stretch/>
        </p:blipFill>
        <p:spPr>
          <a:xfrm>
            <a:off x="4764026" y="0"/>
            <a:ext cx="4736593" cy="1154045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098589" y="4051215"/>
            <a:ext cx="570882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00" dirty="0">
                <a:cs typeface="Arial" panose="020B0604020202020204" pitchFamily="34" charset="0"/>
              </a:rPr>
              <a:t>A Make Industry foi constituída no início de 2014 com elementos que possuíam já uma vasta experiencia na área e cujos conhecimentos sólidos de engenharia, automação e projeto permitiam abraçar todas essas valências de forma otimista e segura</a:t>
            </a:r>
            <a:r>
              <a:rPr lang="pt-PT" sz="1050" dirty="0">
                <a:cs typeface="Arial" panose="020B0604020202020204" pitchFamily="34" charset="0"/>
              </a:rPr>
              <a:t>.</a:t>
            </a:r>
            <a:endParaRPr lang="pt-PT" sz="1050" dirty="0"/>
          </a:p>
          <a:p>
            <a:endParaRPr lang="pt-PT" sz="1050" dirty="0">
              <a:cs typeface="Arial" panose="020B0604020202020204" pitchFamily="34" charset="0"/>
            </a:endParaRPr>
          </a:p>
          <a:p>
            <a:r>
              <a:rPr lang="pt-PT" sz="1000" dirty="0">
                <a:cs typeface="Arial" panose="020B0604020202020204" pitchFamily="34" charset="0"/>
              </a:rPr>
              <a:t>Durante o ano de 2015 assumimos a responsabilidade de tornar a empresa como distribuidor oficial de marcas de referência como a </a:t>
            </a:r>
            <a:r>
              <a:rPr lang="pt-PT" sz="1000" i="1" dirty="0">
                <a:cs typeface="Arial" panose="020B0604020202020204" pitchFamily="34" charset="0"/>
              </a:rPr>
              <a:t>FESTO</a:t>
            </a:r>
            <a:r>
              <a:rPr lang="pt-PT" sz="1000" dirty="0">
                <a:cs typeface="Arial" panose="020B0604020202020204" pitchFamily="34" charset="0"/>
              </a:rPr>
              <a:t> e a </a:t>
            </a:r>
            <a:r>
              <a:rPr lang="pt-PT" sz="1000" i="1" dirty="0">
                <a:cs typeface="Arial" panose="020B0604020202020204" pitchFamily="34" charset="0"/>
              </a:rPr>
              <a:t>GIMATIC</a:t>
            </a:r>
            <a:r>
              <a:rPr lang="pt-PT" sz="1000" dirty="0">
                <a:cs typeface="Arial" panose="020B0604020202020204" pitchFamily="34" charset="0"/>
              </a:rPr>
              <a:t>, bem como o desenvolvimento de parcerias com outras marcas, noutras áreas de ação.</a:t>
            </a:r>
          </a:p>
          <a:p>
            <a:endParaRPr lang="pt-PT" sz="1000" dirty="0">
              <a:cs typeface="Arial" panose="020B0604020202020204" pitchFamily="34" charset="0"/>
            </a:endParaRPr>
          </a:p>
          <a:p>
            <a:r>
              <a:rPr lang="pt-PT" sz="1000" dirty="0">
                <a:cs typeface="Arial" panose="020B0604020202020204" pitchFamily="34" charset="0"/>
              </a:rPr>
              <a:t>Já em 2016 foram criadas melhores condições com a mudança para as novas instalações com 650m² e o reforço da equipa. </a:t>
            </a:r>
          </a:p>
          <a:p>
            <a:endParaRPr lang="pt-PT" sz="1000" dirty="0">
              <a:cs typeface="Arial" panose="020B0604020202020204" pitchFamily="34" charset="0"/>
            </a:endParaRPr>
          </a:p>
          <a:p>
            <a:r>
              <a:rPr lang="pt-PT" sz="1000" dirty="0">
                <a:cs typeface="Arial" panose="020B0604020202020204" pitchFamily="34" charset="0"/>
              </a:rPr>
              <a:t>Pretendemos com legitimidade contribuir para que a empresa seja vista como uma mais valia num mercado onde a indústria necessita de inovação tecnológica e soluções no processo de otimização, esperamos dessa forma permitir aos nossos clientes aumentarem a sua produção e competitividade.  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7609"/>
          <a:stretch/>
        </p:blipFill>
        <p:spPr>
          <a:xfrm>
            <a:off x="187019" y="2448462"/>
            <a:ext cx="1746059" cy="112915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0799" y="2626063"/>
            <a:ext cx="1095798" cy="77394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21" y="2458584"/>
            <a:ext cx="1645537" cy="112584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143" y="2449709"/>
            <a:ext cx="1442917" cy="109579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936" y="2448462"/>
            <a:ext cx="1368188" cy="109579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/>
          <a:stretch/>
        </p:blipFill>
        <p:spPr>
          <a:xfrm>
            <a:off x="4802263" y="2448462"/>
            <a:ext cx="1553858" cy="111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90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906000" cy="14485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0" y="1448554"/>
            <a:ext cx="9906000" cy="54094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69" r="7274" b="57317"/>
          <a:stretch/>
        </p:blipFill>
        <p:spPr>
          <a:xfrm>
            <a:off x="460658" y="326333"/>
            <a:ext cx="1882492" cy="7958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53998" r="7273" b="43673"/>
          <a:stretch/>
        </p:blipFill>
        <p:spPr>
          <a:xfrm>
            <a:off x="0" y="1448554"/>
            <a:ext cx="9906000" cy="527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47940" t="7338" r="15499" b="80442"/>
          <a:stretch/>
        </p:blipFill>
        <p:spPr>
          <a:xfrm>
            <a:off x="4764026" y="0"/>
            <a:ext cx="4736593" cy="115823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9"/>
          <a:stretch/>
        </p:blipFill>
        <p:spPr>
          <a:xfrm>
            <a:off x="7442211" y="3129507"/>
            <a:ext cx="2033706" cy="1116186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11" y="1571587"/>
            <a:ext cx="2000341" cy="1498446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7"/>
          <a:stretch/>
        </p:blipFill>
        <p:spPr>
          <a:xfrm>
            <a:off x="4317065" y="1571587"/>
            <a:ext cx="2951417" cy="2447837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6" r="7402"/>
          <a:stretch/>
        </p:blipFill>
        <p:spPr>
          <a:xfrm rot="5400000">
            <a:off x="-42270" y="1770322"/>
            <a:ext cx="2299066" cy="1901601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6726" y="1783133"/>
            <a:ext cx="2299068" cy="1875977"/>
          </a:xfrm>
          <a:prstGeom prst="rect">
            <a:avLst/>
          </a:prstGeom>
        </p:spPr>
      </p:pic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10"/>
          <a:srcRect l="4683" t="7733" r="55596"/>
          <a:stretch/>
        </p:blipFill>
        <p:spPr>
          <a:xfrm>
            <a:off x="173574" y="4420387"/>
            <a:ext cx="1738602" cy="2246124"/>
          </a:xfrm>
          <a:prstGeom prst="rect">
            <a:avLst/>
          </a:prstGeom>
        </p:spPr>
      </p:pic>
      <p:pic>
        <p:nvPicPr>
          <p:cNvPr id="29" name="Imagem 28"/>
          <p:cNvPicPr>
            <a:picLocks noChangeAspect="1"/>
          </p:cNvPicPr>
          <p:nvPr/>
        </p:nvPicPr>
        <p:blipFill rotWithShape="1">
          <a:blip r:embed="rId11"/>
          <a:srcRect l="3644" t="323" r="6883"/>
          <a:stretch/>
        </p:blipFill>
        <p:spPr>
          <a:xfrm>
            <a:off x="6103729" y="4379089"/>
            <a:ext cx="3671047" cy="230311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12"/>
          <a:srcRect b="3091"/>
          <a:stretch/>
        </p:blipFill>
        <p:spPr>
          <a:xfrm>
            <a:off x="4301976" y="4328345"/>
            <a:ext cx="1562764" cy="2353854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75176" y="4420387"/>
            <a:ext cx="1883827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1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906000" cy="14485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0" y="1448554"/>
            <a:ext cx="9906000" cy="54094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69" r="7274" b="57317"/>
          <a:stretch/>
        </p:blipFill>
        <p:spPr>
          <a:xfrm>
            <a:off x="460658" y="326333"/>
            <a:ext cx="1882492" cy="7958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53998" r="7273" b="43673"/>
          <a:stretch/>
        </p:blipFill>
        <p:spPr>
          <a:xfrm>
            <a:off x="0" y="1448554"/>
            <a:ext cx="9906000" cy="527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47940" t="7338" r="15499" b="80442"/>
          <a:stretch/>
        </p:blipFill>
        <p:spPr>
          <a:xfrm>
            <a:off x="4764026" y="0"/>
            <a:ext cx="4736593" cy="115823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 r="30601"/>
          <a:stretch/>
        </p:blipFill>
        <p:spPr>
          <a:xfrm>
            <a:off x="121024" y="1553143"/>
            <a:ext cx="1727126" cy="226381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2469" r="15555" b="7390"/>
          <a:stretch/>
        </p:blipFill>
        <p:spPr>
          <a:xfrm rot="5400000">
            <a:off x="1728316" y="1816882"/>
            <a:ext cx="2263814" cy="175532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6" r="24835"/>
          <a:stretch/>
        </p:blipFill>
        <p:spPr>
          <a:xfrm>
            <a:off x="144473" y="4039825"/>
            <a:ext cx="2210329" cy="271481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2" t="1821" r="25055"/>
          <a:stretch/>
        </p:blipFill>
        <p:spPr>
          <a:xfrm>
            <a:off x="2521282" y="4039825"/>
            <a:ext cx="2242415" cy="271481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r="22058"/>
          <a:stretch/>
        </p:blipFill>
        <p:spPr>
          <a:xfrm>
            <a:off x="4122797" y="1551727"/>
            <a:ext cx="1814125" cy="228563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0" r="21154"/>
          <a:stretch/>
        </p:blipFill>
        <p:spPr>
          <a:xfrm>
            <a:off x="6006365" y="2615070"/>
            <a:ext cx="1327203" cy="1211380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" r="16177"/>
          <a:stretch/>
        </p:blipFill>
        <p:spPr>
          <a:xfrm>
            <a:off x="7403011" y="1580356"/>
            <a:ext cx="2319213" cy="2257001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0" t="13743" r="30395" b="12412"/>
          <a:stretch/>
        </p:blipFill>
        <p:spPr>
          <a:xfrm>
            <a:off x="6006364" y="1580355"/>
            <a:ext cx="1327203" cy="920501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13"/>
          <a:srcRect l="18714" r="21955"/>
          <a:stretch/>
        </p:blipFill>
        <p:spPr>
          <a:xfrm>
            <a:off x="6756497" y="3951572"/>
            <a:ext cx="2965728" cy="2803070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96657" y="3943130"/>
            <a:ext cx="1583156" cy="281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2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906000" cy="14485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0" y="1448554"/>
            <a:ext cx="9906000" cy="54094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69" r="7274" b="57317"/>
          <a:stretch/>
        </p:blipFill>
        <p:spPr>
          <a:xfrm>
            <a:off x="460658" y="326333"/>
            <a:ext cx="1882492" cy="7958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53998" r="7273" b="43673"/>
          <a:stretch/>
        </p:blipFill>
        <p:spPr>
          <a:xfrm>
            <a:off x="0" y="1448554"/>
            <a:ext cx="9906000" cy="527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47940" t="7338" r="15499" b="80442"/>
          <a:stretch/>
        </p:blipFill>
        <p:spPr>
          <a:xfrm>
            <a:off x="4764026" y="0"/>
            <a:ext cx="4736593" cy="115823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0" t="14047" r="10429" b="8631"/>
          <a:stretch/>
        </p:blipFill>
        <p:spPr>
          <a:xfrm rot="5400000">
            <a:off x="-158443" y="1865802"/>
            <a:ext cx="2192749" cy="160963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/>
          <a:stretch/>
        </p:blipFill>
        <p:spPr>
          <a:xfrm rot="5400000">
            <a:off x="1484229" y="1875882"/>
            <a:ext cx="2192746" cy="158948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t="9256" r="20453" b="10795"/>
          <a:stretch/>
        </p:blipFill>
        <p:spPr>
          <a:xfrm rot="5400000">
            <a:off x="3243992" y="1909460"/>
            <a:ext cx="2192750" cy="152232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7" t="12469" r="18644" b="20438"/>
          <a:stretch/>
        </p:blipFill>
        <p:spPr>
          <a:xfrm rot="5400000">
            <a:off x="4766320" y="1944364"/>
            <a:ext cx="2192747" cy="1452518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6" t="10863" r="22034" b="11196"/>
          <a:stretch/>
        </p:blipFill>
        <p:spPr>
          <a:xfrm rot="5400000">
            <a:off x="6401317" y="1946361"/>
            <a:ext cx="2178748" cy="146252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5" t="8043" r="10169" b="3691"/>
          <a:stretch/>
        </p:blipFill>
        <p:spPr>
          <a:xfrm rot="5400000">
            <a:off x="7898023" y="1937081"/>
            <a:ext cx="2178749" cy="1481088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1"/>
          <a:stretch/>
        </p:blipFill>
        <p:spPr>
          <a:xfrm rot="5400000">
            <a:off x="7646989" y="4507766"/>
            <a:ext cx="2528623" cy="1621847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4066" y="4607514"/>
            <a:ext cx="2528622" cy="1422350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 r="7779" b="10997"/>
          <a:stretch/>
        </p:blipFill>
        <p:spPr>
          <a:xfrm rot="5400000">
            <a:off x="4355930" y="4590577"/>
            <a:ext cx="2516647" cy="1444249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8065" y="4604895"/>
            <a:ext cx="2516648" cy="1415614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9" y="4404811"/>
            <a:ext cx="3047559" cy="18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64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906000" cy="14485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0" y="1448554"/>
            <a:ext cx="9906000" cy="54094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69" r="7274" b="57317"/>
          <a:stretch/>
        </p:blipFill>
        <p:spPr>
          <a:xfrm>
            <a:off x="460658" y="326333"/>
            <a:ext cx="1882492" cy="7958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53998" r="7273" b="43673"/>
          <a:stretch/>
        </p:blipFill>
        <p:spPr>
          <a:xfrm>
            <a:off x="0" y="1448554"/>
            <a:ext cx="9906000" cy="527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47940" t="7338" r="15499" b="80442"/>
          <a:stretch/>
        </p:blipFill>
        <p:spPr>
          <a:xfrm>
            <a:off x="4764026" y="0"/>
            <a:ext cx="4736593" cy="1158237"/>
          </a:xfrm>
          <a:prstGeom prst="rect">
            <a:avLst/>
          </a:prstGeom>
        </p:spPr>
      </p:pic>
      <p:pic>
        <p:nvPicPr>
          <p:cNvPr id="17" name="Picture 12" descr="F:\Trabalhos realizados\Mini transportador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15996">
            <a:off x="3189413" y="3648246"/>
            <a:ext cx="3316372" cy="1367173"/>
          </a:xfrm>
          <a:prstGeom prst="rect">
            <a:avLst/>
          </a:prstGeom>
          <a:noFill/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2528" r="14616" b="1941"/>
          <a:stretch/>
        </p:blipFill>
        <p:spPr>
          <a:xfrm>
            <a:off x="100801" y="1567927"/>
            <a:ext cx="3294540" cy="238671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8" t="11599" r="11950" b="22370"/>
          <a:stretch/>
        </p:blipFill>
        <p:spPr>
          <a:xfrm rot="5400000">
            <a:off x="3094548" y="1969521"/>
            <a:ext cx="2386710" cy="1583522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t="12841" r="27902" b="4405"/>
          <a:stretch/>
        </p:blipFill>
        <p:spPr>
          <a:xfrm>
            <a:off x="100801" y="4066523"/>
            <a:ext cx="2828930" cy="2428532"/>
          </a:xfrm>
          <a:prstGeom prst="rect">
            <a:avLst/>
          </a:prstGeom>
        </p:spPr>
      </p:pic>
      <p:pic>
        <p:nvPicPr>
          <p:cNvPr id="21" name="Picture 13" descr="F:\Trabalhos realizados\sistema guiamento motorizad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2126" y="4597966"/>
            <a:ext cx="2861030" cy="2177399"/>
          </a:xfrm>
          <a:prstGeom prst="rect">
            <a:avLst/>
          </a:prstGeom>
          <a:noFill/>
        </p:spPr>
      </p:pic>
      <p:pic>
        <p:nvPicPr>
          <p:cNvPr id="22" name="Picture 4" descr="F:\Trabalhos realizados\IMG_033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5595944" y="1750823"/>
            <a:ext cx="2284136" cy="1918345"/>
          </a:xfrm>
          <a:prstGeom prst="rect">
            <a:avLst/>
          </a:prstGeom>
          <a:noFill/>
        </p:spPr>
      </p:pic>
      <p:pic>
        <p:nvPicPr>
          <p:cNvPr id="32" name="Picture 5" descr="F:\Trabalhos realizados\IMG_037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7650703" y="1758188"/>
            <a:ext cx="2284137" cy="1918345"/>
          </a:xfrm>
          <a:prstGeom prst="rect">
            <a:avLst/>
          </a:prstGeom>
          <a:noFill/>
        </p:spPr>
      </p:pic>
      <p:pic>
        <p:nvPicPr>
          <p:cNvPr id="33" name="Picture 2" descr="F:\Trabalhos realizados\Enrolador de tela 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09804" y="4884196"/>
            <a:ext cx="2794576" cy="1895766"/>
          </a:xfrm>
          <a:prstGeom prst="rect">
            <a:avLst/>
          </a:prstGeom>
          <a:noFill/>
        </p:spPr>
      </p:pic>
      <p:pic>
        <p:nvPicPr>
          <p:cNvPr id="34" name="Picture 3" descr="F:\Trabalhos realizados\Enrolador de tela 2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16201" y="4264770"/>
            <a:ext cx="2552632" cy="1238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0089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906000" cy="14485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0" y="1448554"/>
            <a:ext cx="9906000" cy="54094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69" r="7274" b="57317"/>
          <a:stretch/>
        </p:blipFill>
        <p:spPr>
          <a:xfrm>
            <a:off x="460658" y="326333"/>
            <a:ext cx="1882492" cy="7958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53998" r="7273" b="43673"/>
          <a:stretch/>
        </p:blipFill>
        <p:spPr>
          <a:xfrm>
            <a:off x="0" y="1448554"/>
            <a:ext cx="9906000" cy="527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47940" t="7338" r="15499" b="80442"/>
          <a:stretch/>
        </p:blipFill>
        <p:spPr>
          <a:xfrm>
            <a:off x="4764026" y="0"/>
            <a:ext cx="4736593" cy="115823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698802" y="5725607"/>
            <a:ext cx="2902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JIGS DE POSICIONAMENTO E PATINS </a:t>
            </a:r>
          </a:p>
          <a:p>
            <a:pPr algn="ctr"/>
            <a:r>
              <a:rPr lang="en-GB" sz="1000" b="1" dirty="0"/>
              <a:t>PARA LINHA DE MONTAGEM AUTOMÓVEL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148" y="3880285"/>
            <a:ext cx="2790773" cy="209308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1786201"/>
            <a:ext cx="1863502" cy="139762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23" y="1786201"/>
            <a:ext cx="2110902" cy="158317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49" y="1766193"/>
            <a:ext cx="2074129" cy="160318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74" y="3531438"/>
            <a:ext cx="3721032" cy="279077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5074" y="2259929"/>
            <a:ext cx="3849854" cy="29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906000" cy="14485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0" y="1448554"/>
            <a:ext cx="9906000" cy="54094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69" r="7274" b="57317"/>
          <a:stretch/>
        </p:blipFill>
        <p:spPr>
          <a:xfrm>
            <a:off x="460658" y="326333"/>
            <a:ext cx="1882492" cy="7958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53998" r="7273" b="43673"/>
          <a:stretch/>
        </p:blipFill>
        <p:spPr>
          <a:xfrm>
            <a:off x="0" y="1448554"/>
            <a:ext cx="9906000" cy="5276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47940" t="7338" r="15499" b="80442"/>
          <a:stretch/>
        </p:blipFill>
        <p:spPr>
          <a:xfrm>
            <a:off x="4764026" y="0"/>
            <a:ext cx="4736593" cy="1158237"/>
          </a:xfrm>
          <a:prstGeom prst="rect">
            <a:avLst/>
          </a:prstGeom>
        </p:spPr>
      </p:pic>
      <p:pic>
        <p:nvPicPr>
          <p:cNvPr id="8" name="Picture 7" descr="F:\Trabalhos realizados\IMG_04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7417" y="4378224"/>
            <a:ext cx="2209708" cy="1992526"/>
          </a:xfrm>
          <a:prstGeom prst="rect">
            <a:avLst/>
          </a:prstGeom>
          <a:noFill/>
        </p:spPr>
      </p:pic>
      <p:pic>
        <p:nvPicPr>
          <p:cNvPr id="9" name="Picture 9" descr="F:\Trabalhos realizados\IMG_04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046" y="4125131"/>
            <a:ext cx="1753030" cy="1314773"/>
          </a:xfrm>
          <a:prstGeom prst="rect">
            <a:avLst/>
          </a:prstGeom>
          <a:noFill/>
        </p:spPr>
      </p:pic>
      <p:pic>
        <p:nvPicPr>
          <p:cNvPr id="10" name="Picture 10" descr="F:\Trabalhos realizados\IMG_04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4032" y="4378224"/>
            <a:ext cx="2094539" cy="1992526"/>
          </a:xfrm>
          <a:prstGeom prst="rect">
            <a:avLst/>
          </a:prstGeom>
          <a:noFill/>
        </p:spPr>
      </p:pic>
      <p:pic>
        <p:nvPicPr>
          <p:cNvPr id="12" name="Picture 11" descr="F:\Trabalhos realizados\IMG_0469.JPG"/>
          <p:cNvPicPr>
            <a:picLocks noChangeAspect="1" noChangeArrowheads="1"/>
          </p:cNvPicPr>
          <p:nvPr/>
        </p:nvPicPr>
        <p:blipFill rotWithShape="1">
          <a:blip r:embed="rId8" cstate="print"/>
          <a:srcRect b="17160"/>
          <a:stretch/>
        </p:blipFill>
        <p:spPr bwMode="auto">
          <a:xfrm rot="5400000">
            <a:off x="7941801" y="4590328"/>
            <a:ext cx="1992526" cy="1568319"/>
          </a:xfrm>
          <a:prstGeom prst="rect">
            <a:avLst/>
          </a:prstGeom>
          <a:noFill/>
        </p:spPr>
      </p:pic>
      <p:sp>
        <p:nvSpPr>
          <p:cNvPr id="13" name="CaixaDeTexto 12"/>
          <p:cNvSpPr txBox="1"/>
          <p:nvPr/>
        </p:nvSpPr>
        <p:spPr>
          <a:xfrm>
            <a:off x="239730" y="6408727"/>
            <a:ext cx="935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00" b="1" dirty="0"/>
              <a:t>RECONDICIONAMENTO DE SUPORTE DE PRENSA VINICOLA  </a:t>
            </a:r>
            <a:endParaRPr lang="pt-PT" sz="1000" b="1" i="1" dirty="0"/>
          </a:p>
        </p:txBody>
      </p:sp>
      <p:pic>
        <p:nvPicPr>
          <p:cNvPr id="14" name="Picture 6" descr="F:\Trabalhos realizados\IMG_04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3817" y="5035156"/>
            <a:ext cx="1780792" cy="1335594"/>
          </a:xfrm>
          <a:prstGeom prst="rect">
            <a:avLst/>
          </a:prstGeom>
          <a:noFill/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9" t="16867" r="33264" b="17314"/>
          <a:stretch/>
        </p:blipFill>
        <p:spPr>
          <a:xfrm>
            <a:off x="3812323" y="1636859"/>
            <a:ext cx="2211314" cy="234175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21845" r="12575" b="4317"/>
          <a:stretch/>
        </p:blipFill>
        <p:spPr>
          <a:xfrm>
            <a:off x="6143270" y="1636859"/>
            <a:ext cx="3578954" cy="2341756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t="12096" r="15110" b="19230"/>
          <a:stretch/>
        </p:blipFill>
        <p:spPr>
          <a:xfrm>
            <a:off x="121024" y="1636859"/>
            <a:ext cx="3586003" cy="23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39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906000" cy="14485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tângulo 2"/>
          <p:cNvSpPr/>
          <p:nvPr/>
        </p:nvSpPr>
        <p:spPr>
          <a:xfrm>
            <a:off x="0" y="1501321"/>
            <a:ext cx="9906000" cy="540944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69" r="7274" b="57317"/>
          <a:stretch/>
        </p:blipFill>
        <p:spPr>
          <a:xfrm>
            <a:off x="460658" y="326333"/>
            <a:ext cx="1882492" cy="7958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t="53998" r="7273" b="43673"/>
          <a:stretch/>
        </p:blipFill>
        <p:spPr>
          <a:xfrm>
            <a:off x="0" y="1448554"/>
            <a:ext cx="9906000" cy="5276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48602" t="7337" r="14961" b="80570"/>
          <a:stretch/>
        </p:blipFill>
        <p:spPr>
          <a:xfrm>
            <a:off x="4764026" y="0"/>
            <a:ext cx="4740965" cy="1166569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5"/>
          <a:srcRect l="1398" r="2738"/>
          <a:stretch/>
        </p:blipFill>
        <p:spPr>
          <a:xfrm>
            <a:off x="3293017" y="2387189"/>
            <a:ext cx="3351782" cy="2021788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2" y="2348282"/>
            <a:ext cx="2721809" cy="2060695"/>
          </a:xfrm>
          <a:prstGeom prst="rect">
            <a:avLst/>
          </a:prstGeom>
        </p:spPr>
      </p:pic>
      <p:pic>
        <p:nvPicPr>
          <p:cNvPr id="35" name="Imagem 34" descr="LOGO_FESTO aktuell 20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7768" y="2006263"/>
            <a:ext cx="1716349" cy="267117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029" y="2006263"/>
            <a:ext cx="1826578" cy="307753"/>
          </a:xfrm>
          <a:prstGeom prst="rect">
            <a:avLst/>
          </a:prstGeom>
        </p:spPr>
      </p:pic>
      <p:sp>
        <p:nvSpPr>
          <p:cNvPr id="37" name="CaixaDeTexto 36"/>
          <p:cNvSpPr txBox="1"/>
          <p:nvPr/>
        </p:nvSpPr>
        <p:spPr>
          <a:xfrm>
            <a:off x="1086151" y="4521714"/>
            <a:ext cx="11872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/>
              <a:t>Pneumática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3532978" y="4521714"/>
            <a:ext cx="32085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/>
              <a:t>Manipulação, mecatrónica e sensores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4FFC152-A216-440E-8394-AD9D1E9F4A44}"/>
              </a:ext>
            </a:extLst>
          </p:cNvPr>
          <p:cNvSpPr txBox="1"/>
          <p:nvPr/>
        </p:nvSpPr>
        <p:spPr>
          <a:xfrm>
            <a:off x="7161640" y="4521714"/>
            <a:ext cx="2615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/>
              <a:t>Lixadoras de Tubo Redondo, Lixadoras de Barras e Tubo Retangular, Lixadoras de Rebarba e Arredondamento de Arestas, Lixadoras de Mesa e Máquinas de Polimento.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EE64B6A8-0E31-4E25-98FC-ECD8353D2D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6442"/>
          <a:stretch/>
        </p:blipFill>
        <p:spPr>
          <a:xfrm>
            <a:off x="7078157" y="2387189"/>
            <a:ext cx="2652088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304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19312</TotalTime>
  <Words>331</Words>
  <Application>Microsoft Office PowerPoint</Application>
  <PresentationFormat>Papel A4 (210x297 mm)</PresentationFormat>
  <Paragraphs>42</Paragraphs>
  <Slides>10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Teixeira</dc:creator>
  <cp:lastModifiedBy>Dep. Marketing</cp:lastModifiedBy>
  <cp:revision>257</cp:revision>
  <dcterms:created xsi:type="dcterms:W3CDTF">2014-09-10T21:34:55Z</dcterms:created>
  <dcterms:modified xsi:type="dcterms:W3CDTF">2017-11-16T14:29:52Z</dcterms:modified>
</cp:coreProperties>
</file>